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6" r:id="rId2"/>
    <p:sldId id="304" r:id="rId3"/>
    <p:sldId id="278" r:id="rId4"/>
    <p:sldId id="279" r:id="rId5"/>
    <p:sldId id="317" r:id="rId6"/>
    <p:sldId id="318" r:id="rId7"/>
    <p:sldId id="331" r:id="rId8"/>
    <p:sldId id="319" r:id="rId9"/>
    <p:sldId id="293" r:id="rId10"/>
    <p:sldId id="291" r:id="rId11"/>
  </p:sldIdLst>
  <p:sldSz cx="9144000" cy="5143500" type="screen16x9"/>
  <p:notesSz cx="6858000" cy="9144000"/>
  <p:defaultTextStyle>
    <a:defPPr>
      <a:defRPr lang="en-US"/>
    </a:defPPr>
    <a:lvl1pPr marL="0" algn="l" defTabSz="41441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14415" algn="l" defTabSz="41441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28830" algn="l" defTabSz="41441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43245" algn="l" defTabSz="41441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657660" algn="l" defTabSz="41441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072075" algn="l" defTabSz="41441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486490" algn="l" defTabSz="41441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2900904" algn="l" defTabSz="41441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315321" algn="l" defTabSz="41441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2D17A5-D90F-BC4A-B2BC-9F7AEFBC0818}">
          <p14:sldIdLst>
            <p14:sldId id="266"/>
            <p14:sldId id="304"/>
            <p14:sldId id="278"/>
            <p14:sldId id="279"/>
            <p14:sldId id="317"/>
            <p14:sldId id="318"/>
            <p14:sldId id="331"/>
            <p14:sldId id="319"/>
            <p14:sldId id="293"/>
            <p14:sldId id="29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800">
          <p15:clr>
            <a:srgbClr val="A4A3A4"/>
          </p15:clr>
        </p15:guide>
        <p15:guide id="2" pos="5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9EAB"/>
    <a:srgbClr val="FFFFFF"/>
    <a:srgbClr val="FEC524"/>
    <a:srgbClr val="B8BF0D"/>
    <a:srgbClr val="FFA409"/>
    <a:srgbClr val="0094CA"/>
    <a:srgbClr val="7664A0"/>
    <a:srgbClr val="5A6771"/>
    <a:srgbClr val="00A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23" d="100"/>
          <a:sy n="123" d="100"/>
        </p:scale>
        <p:origin x="-656" y="-112"/>
      </p:cViewPr>
      <p:guideLst>
        <p:guide orient="horz" pos="1620"/>
        <p:guide pos="5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ames:Dropbox:Code.org%20files:PPT%20and%20PDF%20pitches:Default%20CodeOrg%20Presentation:DegreeData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ames:Dropbox:Code.org%20files:PPT%20and%20PDF%20pitches:Ignite:IgniteGrap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CD5E4"/>
              </a:solidFill>
            </c:spPr>
          </c:dPt>
          <c:dPt>
            <c:idx val="1"/>
            <c:bubble3D val="0"/>
            <c:spPr>
              <a:solidFill>
                <a:srgbClr val="FFD347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98.0</c:v>
                </c:pt>
                <c:pt idx="1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6CCDE4"/>
            </a:solidFill>
          </c:spPr>
          <c:dPt>
            <c:idx val="0"/>
            <c:bubble3D val="0"/>
            <c:spPr>
              <a:solidFill>
                <a:srgbClr val="FFD347"/>
              </a:solidFill>
            </c:spPr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CD5E4"/>
            </a:solidFill>
          </c:spPr>
          <c:cat>
            <c:numRef>
              <c:f>Sheet1!$A$2:$A$3</c:f>
              <c:numCache>
                <c:formatCode>0</c:formatCode>
                <c:ptCount val="2"/>
                <c:pt idx="0">
                  <c:v>2011.0</c:v>
                </c:pt>
                <c:pt idx="1">
                  <c:v>2020.0</c:v>
                </c:pt>
              </c:numCache>
            </c:numRef>
          </c:cat>
          <c:val>
            <c:numRef>
              <c:f>Sheet1!$B$2:$B$3</c:f>
              <c:numCache>
                <c:formatCode>_(* #,##0_);_(* \(#,##0\);_(* "-"??_);_(@_)</c:formatCode>
                <c:ptCount val="2"/>
                <c:pt idx="0">
                  <c:v>45714.2857142857</c:v>
                </c:pt>
                <c:pt idx="1">
                  <c:v>400000.0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D347"/>
            </a:solidFill>
          </c:spPr>
          <c:cat>
            <c:numRef>
              <c:f>Sheet1!$A$2:$A$3</c:f>
              <c:numCache>
                <c:formatCode>0</c:formatCode>
                <c:ptCount val="2"/>
                <c:pt idx="0">
                  <c:v>2011.0</c:v>
                </c:pt>
                <c:pt idx="1">
                  <c:v>2020.0</c:v>
                </c:pt>
              </c:numCache>
            </c:numRef>
          </c:cat>
          <c:val>
            <c:numRef>
              <c:f>Sheet1!$C$2:$C$3</c:f>
              <c:numCache>
                <c:formatCode>_(* #,##0_);_(* \(#,##0\);_(* "-"??_);_(@_)</c:formatCode>
                <c:ptCount val="2"/>
                <c:pt idx="0">
                  <c:v>114285.7142857143</c:v>
                </c:pt>
                <c:pt idx="1">
                  <c:v>1.0E6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896264"/>
        <c:axId val="-2127893256"/>
      </c:areaChart>
      <c:dateAx>
        <c:axId val="-2127896264"/>
        <c:scaling>
          <c:orientation val="minMax"/>
        </c:scaling>
        <c:delete val="0"/>
        <c:axPos val="b"/>
        <c:numFmt formatCode="0" sourceLinked="1"/>
        <c:majorTickMark val="out"/>
        <c:minorTickMark val="none"/>
        <c:tickLblPos val="nextTo"/>
        <c:crossAx val="-2127893256"/>
        <c:crosses val="autoZero"/>
        <c:auto val="0"/>
        <c:lblOffset val="100"/>
        <c:baseTimeUnit val="days"/>
      </c:dateAx>
      <c:valAx>
        <c:axId val="-2127893256"/>
        <c:scaling>
          <c:orientation val="minMax"/>
        </c:scaling>
        <c:delete val="0"/>
        <c:axPos val="l"/>
        <c:majorGridlines>
          <c:spPr>
            <a:ln>
              <a:solidFill>
                <a:schemeClr val="bg2"/>
              </a:solidFill>
            </a:ln>
          </c:spPr>
        </c:majorGridlines>
        <c:numFmt formatCode="_(* #,##0_);_(* \(#,##0\);_(* &quot;-&quot;??_);_(@_)" sourceLinked="1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crossAx val="-2127896264"/>
        <c:crosses val="autoZero"/>
        <c:crossBetween val="midCat"/>
      </c:valAx>
      <c:spPr>
        <a:ln>
          <a:solidFill>
            <a:schemeClr val="bg2"/>
          </a:solidFill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DegreeData.txt!$A$10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rgbClr val="00AEBC"/>
            </a:solidFill>
          </c:spPr>
          <c:invertIfNegative val="0"/>
          <c:cat>
            <c:numRef>
              <c:f>DegreeData.txt!$B$6:$N$6</c:f>
              <c:numCache>
                <c:formatCode>General</c:formatCode>
                <c:ptCount val="13"/>
                <c:pt idx="0">
                  <c:v>2000.0</c:v>
                </c:pt>
                <c:pt idx="1">
                  <c:v>2001.0</c:v>
                </c:pt>
                <c:pt idx="2">
                  <c:v>2002.0</c:v>
                </c:pt>
                <c:pt idx="3">
                  <c:v>2003.0</c:v>
                </c:pt>
                <c:pt idx="4">
                  <c:v>2004.0</c:v>
                </c:pt>
                <c:pt idx="5">
                  <c:v>2005.0</c:v>
                </c:pt>
                <c:pt idx="6">
                  <c:v>2006.0</c:v>
                </c:pt>
                <c:pt idx="7">
                  <c:v>2007.0</c:v>
                </c:pt>
                <c:pt idx="8">
                  <c:v>2008.0</c:v>
                </c:pt>
                <c:pt idx="9">
                  <c:v>2009.0</c:v>
                </c:pt>
                <c:pt idx="10">
                  <c:v>2010.0</c:v>
                </c:pt>
                <c:pt idx="11">
                  <c:v>2011.0</c:v>
                </c:pt>
                <c:pt idx="12">
                  <c:v>2012.0</c:v>
                </c:pt>
              </c:numCache>
            </c:numRef>
          </c:cat>
          <c:val>
            <c:numRef>
              <c:f>DegreeData.txt!$B$10:$N$10</c:f>
              <c:numCache>
                <c:formatCode>#,##0</c:formatCode>
                <c:ptCount val="13"/>
                <c:pt idx="0">
                  <c:v>24548.0</c:v>
                </c:pt>
                <c:pt idx="1">
                  <c:v>28267.0</c:v>
                </c:pt>
                <c:pt idx="2">
                  <c:v>31447.0</c:v>
                </c:pt>
                <c:pt idx="3">
                  <c:v>35619.0</c:v>
                </c:pt>
                <c:pt idx="4">
                  <c:v>35926.0</c:v>
                </c:pt>
                <c:pt idx="5">
                  <c:v>33464.0</c:v>
                </c:pt>
                <c:pt idx="6">
                  <c:v>28621.0</c:v>
                </c:pt>
                <c:pt idx="7">
                  <c:v>25737.0</c:v>
                </c:pt>
                <c:pt idx="8">
                  <c:v>23599.0</c:v>
                </c:pt>
                <c:pt idx="9">
                  <c:v>23508.0</c:v>
                </c:pt>
                <c:pt idx="10">
                  <c:v>24070.0</c:v>
                </c:pt>
                <c:pt idx="11">
                  <c:v>26510.0</c:v>
                </c:pt>
                <c:pt idx="12">
                  <c:v>29073.0</c:v>
                </c:pt>
              </c:numCache>
            </c:numRef>
          </c:val>
        </c:ser>
        <c:ser>
          <c:idx val="1"/>
          <c:order val="1"/>
          <c:tx>
            <c:strRef>
              <c:f>DegreeData.txt!$A$9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rgbClr val="FEC524"/>
            </a:solidFill>
          </c:spPr>
          <c:invertIfNegative val="0"/>
          <c:cat>
            <c:numRef>
              <c:f>DegreeData.txt!$B$6:$N$6</c:f>
              <c:numCache>
                <c:formatCode>General</c:formatCode>
                <c:ptCount val="13"/>
                <c:pt idx="0">
                  <c:v>2000.0</c:v>
                </c:pt>
                <c:pt idx="1">
                  <c:v>2001.0</c:v>
                </c:pt>
                <c:pt idx="2">
                  <c:v>2002.0</c:v>
                </c:pt>
                <c:pt idx="3">
                  <c:v>2003.0</c:v>
                </c:pt>
                <c:pt idx="4">
                  <c:v>2004.0</c:v>
                </c:pt>
                <c:pt idx="5">
                  <c:v>2005.0</c:v>
                </c:pt>
                <c:pt idx="6">
                  <c:v>2006.0</c:v>
                </c:pt>
                <c:pt idx="7">
                  <c:v>2007.0</c:v>
                </c:pt>
                <c:pt idx="8">
                  <c:v>2008.0</c:v>
                </c:pt>
                <c:pt idx="9">
                  <c:v>2009.0</c:v>
                </c:pt>
                <c:pt idx="10">
                  <c:v>2010.0</c:v>
                </c:pt>
                <c:pt idx="11">
                  <c:v>2011.0</c:v>
                </c:pt>
                <c:pt idx="12">
                  <c:v>2012.0</c:v>
                </c:pt>
              </c:numCache>
            </c:numRef>
          </c:cat>
          <c:val>
            <c:numRef>
              <c:f>DegreeData.txt!$B$9:$N$9</c:f>
              <c:numCache>
                <c:formatCode>#,##0</c:formatCode>
                <c:ptCount val="13"/>
                <c:pt idx="0">
                  <c:v>9268.0</c:v>
                </c:pt>
                <c:pt idx="1">
                  <c:v>10461.0</c:v>
                </c:pt>
                <c:pt idx="2">
                  <c:v>11590.0</c:v>
                </c:pt>
                <c:pt idx="3">
                  <c:v>12831.0</c:v>
                </c:pt>
                <c:pt idx="4">
                  <c:v>11601.0</c:v>
                </c:pt>
                <c:pt idx="5">
                  <c:v>9251.0</c:v>
                </c:pt>
                <c:pt idx="6">
                  <c:v>6992.0</c:v>
                </c:pt>
                <c:pt idx="7">
                  <c:v>5570.0</c:v>
                </c:pt>
                <c:pt idx="8">
                  <c:v>4753.0</c:v>
                </c:pt>
                <c:pt idx="9">
                  <c:v>4733.0</c:v>
                </c:pt>
                <c:pt idx="10">
                  <c:v>4972.0</c:v>
                </c:pt>
                <c:pt idx="11">
                  <c:v>5123.0</c:v>
                </c:pt>
                <c:pt idx="12">
                  <c:v>5775.0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26803400"/>
        <c:axId val="-2126800360"/>
      </c:barChart>
      <c:catAx>
        <c:axId val="-2126803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26800360"/>
        <c:crosses val="autoZero"/>
        <c:auto val="1"/>
        <c:lblAlgn val="ctr"/>
        <c:lblOffset val="100"/>
        <c:noMultiLvlLbl val="0"/>
      </c:catAx>
      <c:valAx>
        <c:axId val="-2126800360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212680340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6CCDE4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7"/>
            <c:invertIfNegative val="0"/>
            <c:bubble3D val="0"/>
            <c:spPr>
              <a:solidFill>
                <a:srgbClr val="FFD347"/>
              </a:soli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</c:dPt>
          <c:cat>
            <c:strRef>
              <c:f>'Program Summary'!$B$9:$B$16</c:f>
              <c:strCache>
                <c:ptCount val="8"/>
                <c:pt idx="0">
                  <c:v>History</c:v>
                </c:pt>
                <c:pt idx="1">
                  <c:v>English</c:v>
                </c:pt>
                <c:pt idx="2">
                  <c:v>Science</c:v>
                </c:pt>
                <c:pt idx="3">
                  <c:v>Math</c:v>
                </c:pt>
                <c:pt idx="4">
                  <c:v>Foreign Languages</c:v>
                </c:pt>
                <c:pt idx="5">
                  <c:v>Economics</c:v>
                </c:pt>
                <c:pt idx="6">
                  <c:v>Art + Music</c:v>
                </c:pt>
                <c:pt idx="7">
                  <c:v>Computer Science</c:v>
                </c:pt>
              </c:strCache>
            </c:strRef>
          </c:cat>
          <c:val>
            <c:numRef>
              <c:f>'Program Summary'!$N$9:$N$16</c:f>
              <c:numCache>
                <c:formatCode>#,##0</c:formatCode>
                <c:ptCount val="8"/>
                <c:pt idx="0">
                  <c:v>995195.0</c:v>
                </c:pt>
                <c:pt idx="1">
                  <c:v>824443.0</c:v>
                </c:pt>
                <c:pt idx="2">
                  <c:v>789992.0</c:v>
                </c:pt>
                <c:pt idx="3">
                  <c:v>515256.0</c:v>
                </c:pt>
                <c:pt idx="4">
                  <c:v>209260.0</c:v>
                </c:pt>
                <c:pt idx="5">
                  <c:v>162254.0</c:v>
                </c:pt>
                <c:pt idx="6">
                  <c:v>84430.0</c:v>
                </c:pt>
                <c:pt idx="7">
                  <c:v>26103.0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1"/>
        <c:axId val="-2127930792"/>
        <c:axId val="-2127934936"/>
      </c:barChart>
      <c:catAx>
        <c:axId val="-2127930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934936"/>
        <c:crosses val="autoZero"/>
        <c:auto val="1"/>
        <c:lblAlgn val="ctr"/>
        <c:lblOffset val="100"/>
        <c:noMultiLvlLbl val="0"/>
      </c:catAx>
      <c:valAx>
        <c:axId val="-2127934936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crossAx val="-2127930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0.24954</cdr:x>
      <cdr:y>0.39587</cdr:y>
    </cdr:from>
    <cdr:to>
      <cdr:x>0.77031</cdr:x>
      <cdr:y>0.63623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12505" y="1346906"/>
          <a:ext cx="2530445" cy="8177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3600" b="1" dirty="0" smtClean="0">
              <a:solidFill>
                <a:schemeClr val="bg1"/>
              </a:solidFill>
            </a:rPr>
            <a:t>STUDENTS</a:t>
          </a:r>
          <a:endParaRPr lang="en-US" sz="3600" b="1" dirty="0">
            <a:solidFill>
              <a:schemeClr val="bg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0.24954</cdr:x>
      <cdr:y>0.39587</cdr:y>
    </cdr:from>
    <cdr:to>
      <cdr:x>0.77031</cdr:x>
      <cdr:y>0.63623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12505" y="1346906"/>
          <a:ext cx="2530445" cy="8177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3600" b="1" dirty="0" smtClean="0">
              <a:solidFill>
                <a:schemeClr val="bg1"/>
              </a:solidFill>
            </a:rPr>
            <a:t>JOBS</a:t>
          </a:r>
          <a:endParaRPr lang="en-US" sz="3600" b="1" dirty="0">
            <a:solidFill>
              <a:schemeClr val="bg1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01D31-6DA1-9840-847A-D080F85FE2FF}" type="datetimeFigureOut">
              <a:rPr lang="en-US" smtClean="0"/>
              <a:t>10/3/14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540A1-DEE5-E743-96F4-9FE9B040F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6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C6A23-CBC2-034C-A3D8-0EDC178856C5}" type="datetimeFigureOut">
              <a:rPr lang="en-US" smtClean="0"/>
              <a:t>10/3/14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453C4-4CDD-F64C-B37E-0D03DE36F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4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285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567" algn="l" defTabSz="2285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134" algn="l" defTabSz="2285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701" algn="l" defTabSz="2285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268" algn="l" defTabSz="2285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2835" algn="l" defTabSz="2285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402" algn="l" defTabSz="2285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599970" algn="l" defTabSz="2285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537" algn="l" defTabSz="228567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Women, </a:t>
            </a:r>
            <a:r>
              <a:rPr lang="en-US" dirty="0" err="1" smtClean="0"/>
              <a:t>african</a:t>
            </a:r>
            <a:r>
              <a:rPr lang="en-US" dirty="0" smtClean="0"/>
              <a:t> </a:t>
            </a:r>
            <a:r>
              <a:rPr lang="en-US" dirty="0" err="1" smtClean="0"/>
              <a:t>americans</a:t>
            </a:r>
            <a:r>
              <a:rPr lang="en-US" dirty="0" smtClean="0"/>
              <a:t>, </a:t>
            </a:r>
            <a:r>
              <a:rPr lang="en-US" dirty="0" err="1" smtClean="0"/>
              <a:t>hispanic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americans</a:t>
            </a:r>
            <a:r>
              <a:rPr lang="en-US" baseline="0" dirty="0" smtClean="0"/>
              <a:t> are woefully excluded from this foundational field (and the opportunity to access the best paying jobs in the country)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453C4-4CDD-F64C-B37E-0D03DE36FF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5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need our future doctors, lawyers, politicians, astronauts learning the basics</a:t>
            </a:r>
            <a:r>
              <a:rPr lang="en-US" baseline="0" dirty="0" smtClean="0"/>
              <a:t> of how technology works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453C4-4CDD-F64C-B37E-0D03DE36FF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4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matter what career students want to pursue, they will need to learn problem</a:t>
            </a:r>
            <a:r>
              <a:rPr lang="en-US" baseline="0" dirty="0" smtClean="0"/>
              <a:t> solving, data analysis, computational thinking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453C4-4CDD-F64C-B37E-0D03DE36FF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6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B8814-2CF5-5F4D-ADB9-F780C928F3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9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DE_logo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836" y="861271"/>
            <a:ext cx="2670231" cy="266658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612900" y="3942761"/>
            <a:ext cx="5918200" cy="877157"/>
          </a:xfrm>
          <a:prstGeom prst="rect">
            <a:avLst/>
          </a:prstGeom>
          <a:noFill/>
        </p:spPr>
        <p:txBody>
          <a:bodyPr wrap="square" lIns="45713" tIns="22857" rIns="45713" bIns="22857" rtlCol="0">
            <a:spAutoFit/>
          </a:bodyPr>
          <a:lstStyle/>
          <a:p>
            <a:pPr algn="ctr"/>
            <a:r>
              <a:rPr lang="en-US" sz="2700" dirty="0" smtClean="0">
                <a:solidFill>
                  <a:srgbClr val="FFFFFF"/>
                </a:solidFill>
                <a:latin typeface="Gotham-Medium"/>
                <a:cs typeface="Gotham-Medium"/>
              </a:rPr>
              <a:t>@</a:t>
            </a:r>
            <a:r>
              <a:rPr lang="en-US" sz="2700" dirty="0" err="1" smtClean="0">
                <a:solidFill>
                  <a:srgbClr val="FFFFFF"/>
                </a:solidFill>
                <a:latin typeface="Gotham-Medium"/>
                <a:cs typeface="Gotham-Medium"/>
              </a:rPr>
              <a:t>codeorg</a:t>
            </a:r>
            <a:r>
              <a:rPr lang="en-US" sz="2700" dirty="0">
                <a:solidFill>
                  <a:srgbClr val="FFFFFF"/>
                </a:solidFill>
                <a:latin typeface="Gotham-Medium"/>
                <a:cs typeface="Gotham-Medium"/>
              </a:rPr>
              <a:t> </a:t>
            </a:r>
            <a:r>
              <a:rPr lang="en-US" sz="2700" dirty="0" smtClean="0">
                <a:solidFill>
                  <a:srgbClr val="FFFFFF"/>
                </a:solidFill>
                <a:latin typeface="Gotham-Medium"/>
                <a:cs typeface="Gotham-Medium"/>
              </a:rPr>
              <a:t>     #</a:t>
            </a:r>
            <a:r>
              <a:rPr lang="en-US" sz="2700" dirty="0" err="1" smtClean="0">
                <a:solidFill>
                  <a:srgbClr val="FFFFFF"/>
                </a:solidFill>
                <a:latin typeface="Gotham-Medium"/>
                <a:cs typeface="Gotham-Medium"/>
              </a:rPr>
              <a:t>hourofcode</a:t>
            </a:r>
            <a:endParaRPr lang="en-US" sz="2700" dirty="0" smtClean="0">
              <a:solidFill>
                <a:srgbClr val="FFFFFF"/>
              </a:solidFill>
              <a:latin typeface="Gotham-Medium"/>
              <a:cs typeface="Gotham-Medium"/>
            </a:endParaRPr>
          </a:p>
          <a:p>
            <a:pPr algn="ctr"/>
            <a:endParaRPr lang="en-US" sz="2700" dirty="0">
              <a:solidFill>
                <a:srgbClr val="FFFFFF"/>
              </a:solidFill>
              <a:latin typeface="Gotham-Medium"/>
              <a:cs typeface="Gotham-Medium"/>
            </a:endParaRPr>
          </a:p>
        </p:txBody>
      </p:sp>
    </p:spTree>
    <p:extLst>
      <p:ext uri="{BB962C8B-B14F-4D97-AF65-F5344CB8AC3E}">
        <p14:creationId xmlns:p14="http://schemas.microsoft.com/office/powerpoint/2010/main" val="243853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paragrap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414415" indent="0">
              <a:buFontTx/>
              <a:buNone/>
              <a:defRPr/>
            </a:lvl2pPr>
            <a:lvl3pPr marL="828830" indent="0">
              <a:buFontTx/>
              <a:buNone/>
              <a:defRPr/>
            </a:lvl3pPr>
            <a:lvl4pPr marL="1243245" indent="0">
              <a:buFontTx/>
              <a:buNone/>
              <a:defRPr/>
            </a:lvl4pPr>
            <a:lvl5pPr marL="16576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110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81844" y="1697357"/>
            <a:ext cx="1873250" cy="31996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00"/>
            </a:lvl1pPr>
            <a:lvl2pPr marL="414415" indent="0">
              <a:lnSpc>
                <a:spcPct val="100000"/>
              </a:lnSpc>
              <a:buNone/>
              <a:defRPr sz="1300"/>
            </a:lvl2pPr>
            <a:lvl3pPr marL="828830" indent="0">
              <a:lnSpc>
                <a:spcPct val="100000"/>
              </a:lnSpc>
              <a:buNone/>
              <a:defRPr sz="1300"/>
            </a:lvl3pPr>
            <a:lvl4pPr marL="1243245" indent="0">
              <a:lnSpc>
                <a:spcPct val="100000"/>
              </a:lnSpc>
              <a:buNone/>
              <a:defRPr sz="1300"/>
            </a:lvl4pPr>
            <a:lvl5pPr marL="1657660" indent="0">
              <a:lnSpc>
                <a:spcPct val="100000"/>
              </a:lnSpc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30846" y="1697519"/>
            <a:ext cx="1873250" cy="31996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00"/>
            </a:lvl1pPr>
            <a:lvl2pPr marL="414415" indent="0">
              <a:lnSpc>
                <a:spcPct val="100000"/>
              </a:lnSpc>
              <a:buNone/>
              <a:defRPr sz="1300"/>
            </a:lvl2pPr>
            <a:lvl3pPr marL="828830" indent="0">
              <a:lnSpc>
                <a:spcPct val="100000"/>
              </a:lnSpc>
              <a:buNone/>
              <a:defRPr sz="1300"/>
            </a:lvl3pPr>
            <a:lvl4pPr marL="1243245" indent="0">
              <a:lnSpc>
                <a:spcPct val="100000"/>
              </a:lnSpc>
              <a:buNone/>
              <a:defRPr sz="1300"/>
            </a:lvl4pPr>
            <a:lvl5pPr marL="1657660" indent="0">
              <a:lnSpc>
                <a:spcPct val="100000"/>
              </a:lnSpc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50420" y="1697357"/>
            <a:ext cx="1873250" cy="31996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00"/>
            </a:lvl1pPr>
            <a:lvl2pPr marL="414415" indent="0">
              <a:lnSpc>
                <a:spcPct val="100000"/>
              </a:lnSpc>
              <a:buNone/>
              <a:defRPr sz="1300"/>
            </a:lvl2pPr>
            <a:lvl3pPr marL="828830" indent="0">
              <a:lnSpc>
                <a:spcPct val="100000"/>
              </a:lnSpc>
              <a:buNone/>
              <a:defRPr sz="1300"/>
            </a:lvl3pPr>
            <a:lvl4pPr marL="1243245" indent="0">
              <a:lnSpc>
                <a:spcPct val="100000"/>
              </a:lnSpc>
              <a:buNone/>
              <a:defRPr sz="1300"/>
            </a:lvl4pPr>
            <a:lvl5pPr marL="1657660" indent="0">
              <a:lnSpc>
                <a:spcPct val="100000"/>
              </a:lnSpc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762250" y="1697357"/>
            <a:ext cx="1873250" cy="31996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00"/>
            </a:lvl1pPr>
            <a:lvl2pPr marL="414415" indent="0">
              <a:lnSpc>
                <a:spcPct val="100000"/>
              </a:lnSpc>
              <a:buNone/>
              <a:defRPr sz="1300"/>
            </a:lvl2pPr>
            <a:lvl3pPr marL="828830" indent="0">
              <a:lnSpc>
                <a:spcPct val="100000"/>
              </a:lnSpc>
              <a:buNone/>
              <a:defRPr sz="1300"/>
            </a:lvl3pPr>
            <a:lvl4pPr marL="1243245" indent="0">
              <a:lnSpc>
                <a:spcPct val="100000"/>
              </a:lnSpc>
              <a:buNone/>
              <a:defRPr sz="1300"/>
            </a:lvl4pPr>
            <a:lvl5pPr marL="1657660" indent="0">
              <a:lnSpc>
                <a:spcPct val="100000"/>
              </a:lnSpc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4499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1844" y="1831467"/>
            <a:ext cx="3825544" cy="331203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1256" y="1831467"/>
            <a:ext cx="3825544" cy="331203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78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20738" y="942382"/>
            <a:ext cx="5918200" cy="784824"/>
          </a:xfrm>
          <a:prstGeom prst="rect">
            <a:avLst/>
          </a:prstGeom>
          <a:noFill/>
        </p:spPr>
        <p:txBody>
          <a:bodyPr wrap="square" lIns="0" tIns="22857" rIns="0" bIns="22857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Gotham-Medium"/>
                <a:cs typeface="Gotham-Medium"/>
              </a:rPr>
              <a:t>Thank you</a:t>
            </a:r>
            <a:endParaRPr lang="en-US" sz="4800" dirty="0">
              <a:solidFill>
                <a:srgbClr val="FFFFFF"/>
              </a:solidFill>
              <a:latin typeface="Gotham-Medium"/>
              <a:cs typeface="Gotham-Medium"/>
            </a:endParaRPr>
          </a:p>
        </p:txBody>
      </p:sp>
      <p:pic>
        <p:nvPicPr>
          <p:cNvPr id="3" name="Picture 2" descr="CODE_logo_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60" y="114302"/>
            <a:ext cx="577851" cy="5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07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9" y="2914650"/>
            <a:ext cx="6400801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4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8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43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7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72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86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01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15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45720" tIns="22860" rIns="45720" bIns="22860"/>
          <a:lstStyle/>
          <a:p>
            <a:fld id="{B88C08ED-0034-2C48-BF88-AE392792565B}" type="datetimeFigureOut">
              <a:rPr lang="en-US" smtClean="0"/>
              <a:t>10/3/14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9" y="4767264"/>
            <a:ext cx="2895601" cy="273844"/>
          </a:xfrm>
          <a:prstGeom prst="rect">
            <a:avLst/>
          </a:prstGeom>
        </p:spPr>
        <p:txBody>
          <a:bodyPr lIns="45720" tIns="22860" rIns="45720" bIns="2286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lIns="45720" tIns="22860" rIns="45720" bIns="22860"/>
          <a:lstStyle/>
          <a:p>
            <a:fld id="{81F0355A-68B9-E241-A44F-0FA070CC6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DE_logo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17" y="742954"/>
            <a:ext cx="1634069" cy="162877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3136900" y="971554"/>
            <a:ext cx="5492750" cy="708521"/>
          </a:xfrm>
          <a:prstGeom prst="rect">
            <a:avLst/>
          </a:prstGeom>
          <a:noFill/>
        </p:spPr>
        <p:txBody>
          <a:bodyPr wrap="square" lIns="45713" tIns="22857" rIns="45713" bIns="22857" rtlCol="0">
            <a:spAutoFit/>
          </a:bodyPr>
          <a:lstStyle/>
          <a:p>
            <a:pPr>
              <a:lnSpc>
                <a:spcPts val="4950"/>
              </a:lnSpc>
            </a:pPr>
            <a:endParaRPr lang="en-US" sz="5200" dirty="0">
              <a:solidFill>
                <a:schemeClr val="bg1"/>
              </a:solidFill>
              <a:latin typeface="Gotham-Bold"/>
              <a:cs typeface="Gotham-Bold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136900" y="971554"/>
            <a:ext cx="5492750" cy="1197407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rgbClr val="FFFFFF"/>
                </a:solidFill>
                <a:latin typeface="Gotham Bold"/>
                <a:cs typeface="Gotham Bold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3219450" y="2868016"/>
            <a:ext cx="4972050" cy="802958"/>
          </a:xfrm>
        </p:spPr>
        <p:txBody>
          <a:bodyPr>
            <a:noAutofit/>
          </a:bodyPr>
          <a:lstStyle>
            <a:lvl1pPr marL="0" indent="0">
              <a:buNone/>
              <a:defRPr sz="2700" b="0" i="0">
                <a:solidFill>
                  <a:srgbClr val="FFFFFF"/>
                </a:solidFill>
                <a:latin typeface="Gotham Medium"/>
                <a:cs typeface="Gotham Medium"/>
              </a:defRPr>
            </a:lvl1pPr>
            <a:lvl2pPr marL="414415" indent="0">
              <a:buNone/>
              <a:defRPr sz="2700" b="0" i="0">
                <a:solidFill>
                  <a:srgbClr val="FFFFFF"/>
                </a:solidFill>
                <a:latin typeface="Gotham Medium"/>
                <a:cs typeface="Gotham Medium"/>
              </a:defRPr>
            </a:lvl2pPr>
            <a:lvl3pPr marL="828830" indent="0">
              <a:buNone/>
              <a:defRPr sz="2700" b="0" i="0">
                <a:solidFill>
                  <a:srgbClr val="FFFFFF"/>
                </a:solidFill>
                <a:latin typeface="Gotham Medium"/>
                <a:cs typeface="Gotham Medium"/>
              </a:defRPr>
            </a:lvl3pPr>
            <a:lvl4pPr marL="1243245" indent="0">
              <a:buNone/>
              <a:defRPr sz="2700" b="0" i="0">
                <a:solidFill>
                  <a:srgbClr val="FFFFFF"/>
                </a:solidFill>
                <a:latin typeface="Gotham Medium"/>
                <a:cs typeface="Gotham Medium"/>
              </a:defRPr>
            </a:lvl4pPr>
            <a:lvl5pPr marL="1657660" indent="0">
              <a:buNone/>
              <a:defRPr sz="2700" b="0" i="0">
                <a:solidFill>
                  <a:srgbClr val="FFFFFF"/>
                </a:solidFill>
                <a:latin typeface="Gotham Medium"/>
                <a:cs typeface="Gotham Medium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/>
          </p:nvPr>
        </p:nvSpPr>
        <p:spPr>
          <a:xfrm>
            <a:off x="3219450" y="3845482"/>
            <a:ext cx="4972050" cy="5957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5pPr marL="165766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26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(colored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dia Placeholder 7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2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0" y="762238"/>
            <a:ext cx="9144000" cy="4381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988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colored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67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00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1844" y="3305176"/>
            <a:ext cx="7772400" cy="1021556"/>
          </a:xfrm>
        </p:spPr>
        <p:txBody>
          <a:bodyPr tIns="86856" anchor="t">
            <a:normAutofit/>
          </a:bodyPr>
          <a:lstStyle>
            <a:lvl1pPr algn="l">
              <a:defRPr sz="37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1844" y="2180037"/>
            <a:ext cx="7772400" cy="1125140"/>
          </a:xfrm>
        </p:spPr>
        <p:txBody>
          <a:bodyPr bIns="63999" anchor="b">
            <a:normAutofit/>
          </a:bodyPr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Gotham Medium"/>
                <a:cs typeface="Gotham Medium"/>
              </a:defRPr>
            </a:lvl1pPr>
            <a:lvl2pPr marL="41441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288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4324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5766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720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8649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0090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1532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014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98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5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1854" y="818546"/>
            <a:ext cx="8016545" cy="857250"/>
          </a:xfrm>
          <a:prstGeom prst="rect">
            <a:avLst/>
          </a:prstGeom>
        </p:spPr>
        <p:txBody>
          <a:bodyPr vert="horz" lIns="0" tIns="41442" rIns="0" bIns="4144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1854" y="1714504"/>
            <a:ext cx="8016545" cy="3286125"/>
          </a:xfrm>
          <a:prstGeom prst="rect">
            <a:avLst/>
          </a:prstGeom>
        </p:spPr>
        <p:txBody>
          <a:bodyPr vert="horz" lIns="0" tIns="41442" rIns="82883" bIns="4144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9144000" cy="742950"/>
          </a:xfrm>
          <a:prstGeom prst="rect">
            <a:avLst/>
          </a:prstGeom>
          <a:solidFill>
            <a:srgbClr val="00AEB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883" tIns="41442" rIns="82883" bIns="41442" spcCol="0" rtlCol="0" anchor="ctr"/>
          <a:lstStyle/>
          <a:p>
            <a:pPr algn="ctr"/>
            <a:endParaRPr lang="en-US"/>
          </a:p>
        </p:txBody>
      </p:sp>
      <p:pic>
        <p:nvPicPr>
          <p:cNvPr id="9" name="Picture 8" descr="CODE_logo_RGB.ep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99" y="123192"/>
            <a:ext cx="486011" cy="4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9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66" r:id="rId5"/>
    <p:sldLayoutId id="2147483655" r:id="rId6"/>
    <p:sldLayoutId id="2147483651" r:id="rId7"/>
    <p:sldLayoutId id="2147483667" r:id="rId8"/>
    <p:sldLayoutId id="2147483650" r:id="rId9"/>
    <p:sldLayoutId id="2147483665" r:id="rId10"/>
    <p:sldLayoutId id="2147483670" r:id="rId11"/>
    <p:sldLayoutId id="2147483652" r:id="rId12"/>
    <p:sldLayoutId id="2147483664" r:id="rId13"/>
    <p:sldLayoutId id="2147483671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14415" rtl="0" eaLnBrk="1" latinLnBrk="0" hangingPunct="1">
        <a:lnSpc>
          <a:spcPts val="3000"/>
        </a:lnSpc>
        <a:spcBef>
          <a:spcPct val="0"/>
        </a:spcBef>
        <a:buNone/>
        <a:defRPr sz="3700" b="0" i="0" kern="1200">
          <a:solidFill>
            <a:schemeClr val="accent1"/>
          </a:solidFill>
          <a:latin typeface="Gotham Bold"/>
          <a:ea typeface="+mj-ea"/>
          <a:cs typeface="Gotham Bold"/>
        </a:defRPr>
      </a:lvl1pPr>
    </p:titleStyle>
    <p:bodyStyle>
      <a:lvl1pPr marL="310812" indent="-310812" algn="l" defTabSz="414415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2200" b="0" i="0" kern="1200">
          <a:solidFill>
            <a:schemeClr val="accent6"/>
          </a:solidFill>
          <a:latin typeface="Gotham Book"/>
          <a:ea typeface="+mn-ea"/>
          <a:cs typeface="Gotham Book"/>
        </a:defRPr>
      </a:lvl1pPr>
      <a:lvl2pPr marL="673425" indent="-259009" algn="l" defTabSz="414415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2000" b="0" i="0" kern="1200">
          <a:solidFill>
            <a:schemeClr val="accent6"/>
          </a:solidFill>
          <a:latin typeface="Gotham Book"/>
          <a:ea typeface="+mn-ea"/>
          <a:cs typeface="Gotham Book"/>
        </a:defRPr>
      </a:lvl2pPr>
      <a:lvl3pPr marL="1036038" indent="-207208" algn="l" defTabSz="414415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800" b="0" i="0" kern="1200">
          <a:solidFill>
            <a:schemeClr val="accent6"/>
          </a:solidFill>
          <a:latin typeface="Gotham Book"/>
          <a:ea typeface="+mn-ea"/>
          <a:cs typeface="Gotham Book"/>
        </a:defRPr>
      </a:lvl3pPr>
      <a:lvl4pPr marL="1450453" indent="-207208" algn="l" defTabSz="414415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400" b="0" i="0" kern="1200">
          <a:solidFill>
            <a:schemeClr val="accent6"/>
          </a:solidFill>
          <a:latin typeface="Gotham Book"/>
          <a:ea typeface="+mn-ea"/>
          <a:cs typeface="Gotham Book"/>
        </a:defRPr>
      </a:lvl4pPr>
      <a:lvl5pPr marL="1864868" indent="-207208" algn="l" defTabSz="414415" rtl="0" eaLnBrk="1" latinLnBrk="0" hangingPunct="1">
        <a:spcBef>
          <a:spcPct val="20000"/>
        </a:spcBef>
        <a:buClr>
          <a:schemeClr val="accent5"/>
        </a:buClr>
        <a:buFont typeface="Wingdings" charset="2"/>
        <a:buChar char="§"/>
        <a:defRPr sz="1300" b="0" i="0" kern="1200">
          <a:solidFill>
            <a:schemeClr val="accent6"/>
          </a:solidFill>
          <a:latin typeface="Gotham Book"/>
          <a:ea typeface="+mn-ea"/>
          <a:cs typeface="Gotham Book"/>
        </a:defRPr>
      </a:lvl5pPr>
      <a:lvl6pPr marL="2279283" indent="-207208" algn="l" defTabSz="41441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93698" indent="-207208" algn="l" defTabSz="41441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08113" indent="-207208" algn="l" defTabSz="41441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22527" indent="-207208" algn="l" defTabSz="41441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15" algn="l" defTabSz="41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28830" algn="l" defTabSz="41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245" algn="l" defTabSz="41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660" algn="l" defTabSz="41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075" algn="l" defTabSz="41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490" algn="l" defTabSz="41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00904" algn="l" defTabSz="41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321" algn="l" defTabSz="41441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jpeg"/><Relationship Id="rId11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 title="Title"/>
          <p:cNvSpPr>
            <a:spLocks noGrp="1"/>
          </p:cNvSpPr>
          <p:nvPr>
            <p:ph type="body" sz="quarter" idx="13"/>
          </p:nvPr>
        </p:nvSpPr>
        <p:spPr>
          <a:xfrm>
            <a:off x="3126575" y="2259596"/>
            <a:ext cx="5492750" cy="1197407"/>
          </a:xfrm>
        </p:spPr>
        <p:txBody>
          <a:bodyPr>
            <a:normAutofit/>
          </a:bodyPr>
          <a:lstStyle/>
          <a:p>
            <a:r>
              <a:rPr lang="en-US" sz="3600" b="1" i="1" dirty="0" smtClean="0">
                <a:solidFill>
                  <a:schemeClr val="bg1"/>
                </a:solidFill>
                <a:latin typeface="Helvetica"/>
                <a:cs typeface="Helvetica"/>
              </a:rPr>
              <a:t>America’s Untapped Opportunity</a:t>
            </a:r>
            <a:endParaRPr lang="en-US" sz="3600" b="1" i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" name="Text Placeholder 1" title="Title"/>
          <p:cNvSpPr>
            <a:spLocks noGrp="1"/>
          </p:cNvSpPr>
          <p:nvPr>
            <p:ph type="body" sz="quarter" idx="13"/>
          </p:nvPr>
        </p:nvSpPr>
        <p:spPr>
          <a:xfrm>
            <a:off x="3043975" y="1062189"/>
            <a:ext cx="5492750" cy="1197407"/>
          </a:xfrm>
        </p:spPr>
        <p:txBody>
          <a:bodyPr>
            <a:normAutofit/>
          </a:bodyPr>
          <a:lstStyle/>
          <a:p>
            <a:r>
              <a:rPr lang="en-US" sz="4700" b="1" i="1" dirty="0" smtClean="0">
                <a:solidFill>
                  <a:schemeClr val="bg1"/>
                </a:solidFill>
                <a:latin typeface="Helvetica"/>
                <a:cs typeface="Helvetica"/>
              </a:rPr>
              <a:t>Computer Science</a:t>
            </a:r>
            <a:endParaRPr lang="en-US" sz="7100" b="1" i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7721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87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latin typeface="Helvetica"/>
                <a:cs typeface="Helvetica"/>
              </a:rPr>
              <a:t>The Job/Student Gap</a:t>
            </a:r>
            <a:endParaRPr lang="en-US" b="1" i="1" dirty="0">
              <a:latin typeface="Helvetica"/>
              <a:cs typeface="Helvetica"/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2925293"/>
              </p:ext>
            </p:extLst>
          </p:nvPr>
        </p:nvGraphicFramePr>
        <p:xfrm>
          <a:off x="-139963" y="1727002"/>
          <a:ext cx="5236082" cy="3167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96543" y="1501406"/>
            <a:ext cx="3665778" cy="3027384"/>
            <a:chOff x="837068" y="776683"/>
            <a:chExt cx="3665778" cy="3363760"/>
          </a:xfrm>
        </p:grpSpPr>
        <p:sp>
          <p:nvSpPr>
            <p:cNvPr id="7" name="TextBox 6"/>
            <p:cNvSpPr txBox="1"/>
            <p:nvPr/>
          </p:nvSpPr>
          <p:spPr>
            <a:xfrm>
              <a:off x="2467901" y="1599028"/>
              <a:ext cx="798321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2%</a:t>
              </a:r>
              <a:endParaRPr 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90929" y="3627482"/>
              <a:ext cx="808385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98%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7068" y="776683"/>
              <a:ext cx="3665778" cy="376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7F7F7F"/>
                  </a:solidFill>
                </a:rPr>
                <a:t>Computer Science Students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27052" y="3142697"/>
              <a:ext cx="2039747" cy="649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badi MT Condensed Light"/>
                </a:rPr>
                <a:t>All other math and science students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Abadi MT Condensed Light"/>
              </a:endParaRPr>
            </a:p>
          </p:txBody>
        </p:sp>
        <p:cxnSp>
          <p:nvCxnSpPr>
            <p:cNvPr id="11" name="Straight Connector 10"/>
            <p:cNvCxnSpPr>
              <a:stCxn id="9" idx="2"/>
            </p:cNvCxnSpPr>
            <p:nvPr/>
          </p:nvCxnSpPr>
          <p:spPr>
            <a:xfrm flipH="1">
              <a:off x="2638689" y="1152854"/>
              <a:ext cx="31268" cy="2441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284967" y="1501407"/>
            <a:ext cx="5124835" cy="3393491"/>
            <a:chOff x="4284958" y="1668229"/>
            <a:chExt cx="5124835" cy="3770546"/>
          </a:xfrm>
        </p:grpSpPr>
        <p:graphicFrame>
          <p:nvGraphicFramePr>
            <p:cNvPr id="12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21061887"/>
                </p:ext>
              </p:extLst>
            </p:nvPr>
          </p:nvGraphicFramePr>
          <p:xfrm>
            <a:off x="4284958" y="1918887"/>
            <a:ext cx="5124835" cy="35198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5439267" y="3659096"/>
              <a:ext cx="782887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40%</a:t>
              </a:r>
              <a:endParaRPr lang="en-US" sz="2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71317" y="3098753"/>
              <a:ext cx="835277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60%</a:t>
              </a:r>
              <a:endParaRPr lang="en-US" sz="2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68410" y="1668229"/>
              <a:ext cx="3665778" cy="376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7F7F7F"/>
                  </a:solidFill>
                </a:rPr>
                <a:t>Computing Jobs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39267" y="2637087"/>
              <a:ext cx="13437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Abadi MT Condensed Light"/>
                </a:rPr>
                <a:t>All other math and science jobs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Abadi MT Condensed Light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7216099" y="2026537"/>
              <a:ext cx="194051" cy="9527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713603" y="4935527"/>
            <a:ext cx="50387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Sources: College </a:t>
            </a:r>
            <a:r>
              <a:rPr lang="en-US" sz="1000" dirty="0"/>
              <a:t>Board, Bureau of Labor </a:t>
            </a:r>
            <a:r>
              <a:rPr lang="en-US" sz="1000" dirty="0" smtClean="0"/>
              <a:t>Statistics, National Science Foundation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24538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069" y="668458"/>
            <a:ext cx="8016545" cy="857250"/>
          </a:xfrm>
        </p:spPr>
        <p:txBody>
          <a:bodyPr/>
          <a:lstStyle/>
          <a:p>
            <a:pPr algn="ctr"/>
            <a:r>
              <a:rPr lang="en-US" b="1" i="1" dirty="0">
                <a:latin typeface="Helvetica"/>
                <a:cs typeface="Helvetica"/>
              </a:rPr>
              <a:t>1,000,000</a:t>
            </a:r>
            <a:r>
              <a:rPr lang="en-US" b="1" i="1" dirty="0" smtClean="0">
                <a:latin typeface="Helvetica"/>
                <a:cs typeface="Helvetica"/>
              </a:rPr>
              <a:t> Unfilled Jobs by 2020</a:t>
            </a:r>
            <a:endParaRPr lang="en-US" b="1" i="1" dirty="0">
              <a:latin typeface="Helvetica"/>
              <a:cs typeface="Helvetica"/>
            </a:endParaRPr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4585047"/>
              </p:ext>
            </p:extLst>
          </p:nvPr>
        </p:nvGraphicFramePr>
        <p:xfrm>
          <a:off x="352982" y="1374046"/>
          <a:ext cx="8597638" cy="3561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/>
          <p:cNvSpPr/>
          <p:nvPr/>
        </p:nvSpPr>
        <p:spPr>
          <a:xfrm>
            <a:off x="481635" y="493545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/>
              <a:t>Sources: BLS, NSF, Bay </a:t>
            </a:r>
            <a:r>
              <a:rPr lang="en-US" sz="900" dirty="0"/>
              <a:t>Area Council Economic </a:t>
            </a:r>
            <a:r>
              <a:rPr lang="en-US" sz="900" dirty="0" smtClean="0"/>
              <a:t>Institute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6055036" y="3833657"/>
            <a:ext cx="21360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400,000</a:t>
            </a:r>
            <a:r>
              <a:rPr lang="en-US" dirty="0" smtClean="0"/>
              <a:t> computer science graduates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85703" y="2998804"/>
            <a:ext cx="2395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1,000,000</a:t>
            </a:r>
            <a:r>
              <a:rPr lang="en-US" sz="2000" dirty="0" smtClean="0"/>
              <a:t> unfilled programming jobs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350849" y="2037696"/>
            <a:ext cx="2049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$500 billion opportunity</a:t>
            </a:r>
            <a:endParaRPr lang="en-US" sz="2400" b="1" dirty="0"/>
          </a:p>
        </p:txBody>
      </p:sp>
      <p:cxnSp>
        <p:nvCxnSpPr>
          <p:cNvPr id="8" name="Straight Connector 7"/>
          <p:cNvCxnSpPr>
            <a:stCxn id="7" idx="2"/>
          </p:cNvCxnSpPr>
          <p:nvPr/>
        </p:nvCxnSpPr>
        <p:spPr>
          <a:xfrm>
            <a:off x="3375536" y="2868693"/>
            <a:ext cx="1159383" cy="7672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47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31" y="818546"/>
            <a:ext cx="8420560" cy="857250"/>
          </a:xfrm>
        </p:spPr>
        <p:txBody>
          <a:bodyPr/>
          <a:lstStyle/>
          <a:p>
            <a:r>
              <a:rPr lang="en-US" b="1" i="1" dirty="0" smtClean="0">
                <a:latin typeface="Helvetica"/>
                <a:cs typeface="Helvetica"/>
              </a:rPr>
              <a:t>Fewer CS majors than 10 years ago</a:t>
            </a:r>
            <a:br>
              <a:rPr lang="en-US" b="1" i="1" dirty="0" smtClean="0">
                <a:latin typeface="Helvetica"/>
                <a:cs typeface="Helvetica"/>
              </a:rPr>
            </a:br>
            <a:r>
              <a:rPr lang="en-US" sz="2800" b="1" i="1" dirty="0" smtClean="0">
                <a:latin typeface="Helvetica"/>
                <a:cs typeface="Helvetica"/>
              </a:rPr>
              <a:t>(and a shrinking % are women)</a:t>
            </a:r>
            <a:endParaRPr lang="en-US" b="1" i="1" dirty="0">
              <a:latin typeface="Helvetica"/>
              <a:cs typeface="Helvetic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2360" y="4958545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/>
              <a:t>Sources: National Science Foundation</a:t>
            </a:r>
            <a:endParaRPr lang="en-US" sz="9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082048"/>
              </p:ext>
            </p:extLst>
          </p:nvPr>
        </p:nvGraphicFramePr>
        <p:xfrm>
          <a:off x="503782" y="1709519"/>
          <a:ext cx="8070859" cy="3234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227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0027402"/>
              </p:ext>
            </p:extLst>
          </p:nvPr>
        </p:nvGraphicFramePr>
        <p:xfrm>
          <a:off x="0" y="1139236"/>
          <a:ext cx="9144000" cy="3793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13603" y="4869040"/>
            <a:ext cx="50387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College Board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45376" y="1412446"/>
            <a:ext cx="3306801" cy="13693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Exposure to CS leads to the best-paying jobs in the world. </a:t>
            </a:r>
          </a:p>
          <a:p>
            <a:pPr algn="ctr"/>
            <a:r>
              <a:rPr lang="en-US" dirty="0">
                <a:solidFill>
                  <a:srgbClr val="FFD347"/>
                </a:solidFill>
              </a:rPr>
              <a:t>But </a:t>
            </a:r>
            <a:r>
              <a:rPr lang="en-US" dirty="0" smtClean="0">
                <a:solidFill>
                  <a:srgbClr val="FFD347"/>
                </a:solidFill>
              </a:rPr>
              <a:t>AP CS is only </a:t>
            </a:r>
            <a:r>
              <a:rPr lang="en-US" dirty="0">
                <a:solidFill>
                  <a:srgbClr val="FFD347"/>
                </a:solidFill>
              </a:rPr>
              <a:t>available in 5% of high schools</a:t>
            </a:r>
          </a:p>
        </p:txBody>
      </p:sp>
      <p:sp>
        <p:nvSpPr>
          <p:cNvPr id="8" name="Down Arrow Callout 7"/>
          <p:cNvSpPr/>
          <p:nvPr/>
        </p:nvSpPr>
        <p:spPr>
          <a:xfrm>
            <a:off x="7396468" y="3314120"/>
            <a:ext cx="1637731" cy="1022643"/>
          </a:xfrm>
          <a:prstGeom prst="downArrowCallout">
            <a:avLst>
              <a:gd name="adj1" fmla="val 19149"/>
              <a:gd name="adj2" fmla="val 21036"/>
              <a:gd name="adj3" fmla="val 24807"/>
              <a:gd name="adj4" fmla="val 6582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Only </a:t>
            </a:r>
            <a:r>
              <a:rPr lang="en-US" sz="1100" dirty="0" smtClean="0">
                <a:solidFill>
                  <a:schemeClr val="bg1"/>
                </a:solidFill>
              </a:rPr>
              <a:t>15% </a:t>
            </a:r>
            <a:r>
              <a:rPr lang="en-US" sz="1100" dirty="0">
                <a:solidFill>
                  <a:schemeClr val="bg1"/>
                </a:solidFill>
              </a:rPr>
              <a:t>of this tiny box are </a:t>
            </a:r>
            <a:r>
              <a:rPr lang="en-US" sz="1100" dirty="0" smtClean="0">
                <a:solidFill>
                  <a:schemeClr val="bg1"/>
                </a:solidFill>
              </a:rPr>
              <a:t>girls. 8% are African </a:t>
            </a:r>
            <a:r>
              <a:rPr lang="en-US" sz="1100" dirty="0">
                <a:solidFill>
                  <a:schemeClr val="bg1"/>
                </a:solidFill>
              </a:rPr>
              <a:t>Americans, or </a:t>
            </a:r>
            <a:r>
              <a:rPr lang="en-US" sz="1100" dirty="0" smtClean="0">
                <a:solidFill>
                  <a:schemeClr val="bg1"/>
                </a:solidFill>
              </a:rPr>
              <a:t>Hispanics.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9026" y="671352"/>
            <a:ext cx="8016545" cy="857250"/>
          </a:xfrm>
        </p:spPr>
        <p:txBody>
          <a:bodyPr/>
          <a:lstStyle/>
          <a:p>
            <a:r>
              <a:rPr lang="en-US" b="1" i="1" dirty="0" smtClean="0">
                <a:latin typeface="Helvetica"/>
                <a:cs typeface="Helvetica"/>
              </a:rPr>
              <a:t>2012 High School A.P. Enrollment</a:t>
            </a:r>
            <a:endParaRPr lang="en-US" b="1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9328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694" y="1675799"/>
            <a:ext cx="5580677" cy="3192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24080"/>
            <a:ext cx="9144000" cy="3372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56" y="752207"/>
            <a:ext cx="8016545" cy="857250"/>
          </a:xfrm>
        </p:spPr>
        <p:txBody>
          <a:bodyPr/>
          <a:lstStyle/>
          <a:p>
            <a:r>
              <a:rPr lang="en-US" b="1" i="1" dirty="0" smtClean="0">
                <a:latin typeface="Helvetica"/>
                <a:cs typeface="Helvetica"/>
              </a:rPr>
              <a:t>Technology affects </a:t>
            </a:r>
            <a:r>
              <a:rPr lang="en-US" b="1" i="1" u="sng" dirty="0" smtClean="0">
                <a:latin typeface="Helvetica"/>
                <a:cs typeface="Helvetica"/>
              </a:rPr>
              <a:t>every</a:t>
            </a:r>
            <a:r>
              <a:rPr lang="en-US" b="1" i="1" dirty="0" smtClean="0">
                <a:latin typeface="Helvetica"/>
                <a:cs typeface="Helvetica"/>
              </a:rPr>
              <a:t> field</a:t>
            </a:r>
            <a:endParaRPr lang="en-US" b="1" i="1" dirty="0">
              <a:latin typeface="Helvetica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0930" y="1675796"/>
            <a:ext cx="4216538" cy="2816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046" y="1960556"/>
            <a:ext cx="2573194" cy="2315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780" y="3016084"/>
            <a:ext cx="3969054" cy="2076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437" y="1477158"/>
            <a:ext cx="3792062" cy="18331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9649" y="2610148"/>
            <a:ext cx="3999902" cy="2396192"/>
          </a:xfrm>
          <a:prstGeom prst="rect">
            <a:avLst/>
          </a:prstGeom>
        </p:spPr>
      </p:pic>
      <p:pic>
        <p:nvPicPr>
          <p:cNvPr id="3" name="Picture 2" descr="http://www.pittsburghmagazine.com/Best-of-the-Burgh-Blogs/The-412/July-2013/Can-Uber-Solve-Pittsburghs-Taxi-Problem/Uber-Taxi-NYC2.jpg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6056" y="1587513"/>
            <a:ext cx="1681158" cy="290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2.jpeg"/>
          <p:cNvPicPr/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0934" y="1587513"/>
            <a:ext cx="2985805" cy="1678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755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89" y="2259734"/>
            <a:ext cx="3852012" cy="276592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336919" y="1371600"/>
            <a:ext cx="7731316" cy="338600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 smtClean="0"/>
              <a:t>67% of software jobs are </a:t>
            </a:r>
            <a:r>
              <a:rPr lang="en-US" sz="2000" i="1" dirty="0" smtClean="0"/>
              <a:t>outside</a:t>
            </a:r>
            <a:r>
              <a:rPr lang="en-US" sz="2000" dirty="0" smtClean="0"/>
              <a:t> the tech industry – in banking, retail, government, entertainment, </a:t>
            </a:r>
            <a:r>
              <a:rPr lang="en-US" sz="2000" dirty="0" err="1" smtClean="0"/>
              <a:t>etc</a:t>
            </a:r>
            <a:endParaRPr lang="en-US" sz="2000" dirty="0"/>
          </a:p>
          <a:p>
            <a:r>
              <a:rPr lang="en-US" sz="2000" dirty="0" smtClean="0"/>
              <a:t>We need ALL our children prepared for the 21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century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666" y="714375"/>
            <a:ext cx="8562635" cy="857250"/>
          </a:xfrm>
        </p:spPr>
        <p:txBody>
          <a:bodyPr/>
          <a:lstStyle/>
          <a:p>
            <a:r>
              <a:rPr lang="en-US" b="1" i="1" dirty="0" smtClean="0">
                <a:latin typeface="Helvetica"/>
                <a:cs typeface="Helvetica"/>
              </a:rPr>
              <a:t>This isn’t just about tech companies</a:t>
            </a:r>
            <a:endParaRPr lang="en-US" b="1" i="1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666" y="2798670"/>
            <a:ext cx="52015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“Knowledge of computer programming is as important as knowledge of anatomy when it comes to medical research or clinical care”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Larry Corey,</a:t>
            </a:r>
            <a:br>
              <a:rPr lang="en-US" sz="2000" dirty="0"/>
            </a:br>
            <a:r>
              <a:rPr lang="en-US" sz="2000" dirty="0"/>
              <a:t>Fred Hutchinson </a:t>
            </a:r>
            <a:br>
              <a:rPr lang="en-US" sz="2000" dirty="0"/>
            </a:br>
            <a:r>
              <a:rPr lang="en-US" sz="2000" dirty="0"/>
              <a:t>Cancer Research Center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511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4" y="733784"/>
            <a:ext cx="8158277" cy="41811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4426" y="489274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/>
              <a:t>Source: Dancing </a:t>
            </a:r>
            <a:r>
              <a:rPr lang="en-US" sz="900" dirty="0"/>
              <a:t>with Robots -  Human Skills for Computerized Work, Levy and </a:t>
            </a:r>
            <a:r>
              <a:rPr lang="en-US" sz="900" dirty="0" err="1"/>
              <a:t>Murnane</a:t>
            </a:r>
            <a:r>
              <a:rPr lang="en-US" sz="900" dirty="0"/>
              <a:t>, 2013</a:t>
            </a:r>
          </a:p>
        </p:txBody>
      </p:sp>
      <p:sp>
        <p:nvSpPr>
          <p:cNvPr id="2" name="Rectangle 1"/>
          <p:cNvSpPr/>
          <p:nvPr/>
        </p:nvSpPr>
        <p:spPr>
          <a:xfrm>
            <a:off x="1345895" y="3250521"/>
            <a:ext cx="2104139" cy="4833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Up Arrow Callout 2"/>
          <p:cNvSpPr/>
          <p:nvPr/>
        </p:nvSpPr>
        <p:spPr>
          <a:xfrm>
            <a:off x="5933297" y="1876392"/>
            <a:ext cx="2549609" cy="1194070"/>
          </a:xfrm>
          <a:prstGeom prst="upArrowCallo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growing need for problem-solving skills, </a:t>
            </a:r>
            <a:r>
              <a:rPr lang="en-US" b="1" u="sng" dirty="0" smtClean="0">
                <a:solidFill>
                  <a:srgbClr val="FFFF00"/>
                </a:solidFill>
              </a:rPr>
              <a:t>across all jobs</a:t>
            </a:r>
            <a:endParaRPr lang="en-US" b="1" u="sn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03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de.org Still 04_retouched copy.png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" y="447154"/>
            <a:ext cx="7556500" cy="723275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r>
              <a:rPr lang="en-US" sz="4400" b="1" i="1" dirty="0">
                <a:solidFill>
                  <a:srgbClr val="FFFFFF"/>
                </a:solidFill>
                <a:latin typeface="Helvetica"/>
                <a:cs typeface="Helvetica"/>
              </a:rPr>
              <a:t>Our Vision: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4600" y="1312655"/>
            <a:ext cx="4572000" cy="784830"/>
          </a:xfrm>
          <a:prstGeom prst="rect">
            <a:avLst/>
          </a:prstGeom>
        </p:spPr>
        <p:txBody>
          <a:bodyPr lIns="45720" tIns="22860" rIns="45720" bIns="2286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otham-Bold"/>
                <a:cs typeface="Gotham-Bold"/>
              </a:rPr>
              <a:t> </a:t>
            </a:r>
            <a:r>
              <a:rPr lang="en-US" sz="4800" b="1" i="1" dirty="0">
                <a:solidFill>
                  <a:srgbClr val="FFFFFF"/>
                </a:solidFill>
                <a:latin typeface="Helvetica"/>
                <a:cs typeface="Helvetica"/>
              </a:rPr>
              <a:t>every </a:t>
            </a:r>
            <a:r>
              <a:rPr lang="en-US" sz="3600" b="1" i="1" dirty="0">
                <a:solidFill>
                  <a:srgbClr val="FFFFFF"/>
                </a:solidFill>
                <a:latin typeface="Helvetica"/>
                <a:cs typeface="Helvetica"/>
              </a:rPr>
              <a:t>school</a:t>
            </a:r>
            <a:endParaRPr lang="en-US" sz="1800" b="1" i="1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2145" y="2460218"/>
            <a:ext cx="4572000" cy="784830"/>
          </a:xfrm>
          <a:prstGeom prst="rect">
            <a:avLst/>
          </a:prstGeom>
        </p:spPr>
        <p:txBody>
          <a:bodyPr lIns="45720" tIns="22860" rIns="45720" bIns="22860">
            <a:spAutoFit/>
          </a:bodyPr>
          <a:lstStyle/>
          <a:p>
            <a:r>
              <a:rPr lang="en-US" sz="4800" b="1" i="1" dirty="0">
                <a:solidFill>
                  <a:srgbClr val="FFFFFF"/>
                </a:solidFill>
                <a:latin typeface="Helvetica"/>
                <a:cs typeface="Helvetica"/>
              </a:rPr>
              <a:t>every</a:t>
            </a:r>
            <a:r>
              <a:rPr lang="en-US" sz="2000" b="1" i="1" dirty="0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3600" b="1" i="1" dirty="0">
                <a:solidFill>
                  <a:srgbClr val="FFFFFF"/>
                </a:solidFill>
                <a:latin typeface="Helvetica"/>
                <a:cs typeface="Helvetica"/>
              </a:rPr>
              <a:t>student</a:t>
            </a:r>
            <a:endParaRPr lang="en-US" sz="1800" b="1" i="1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8952" y="3784079"/>
            <a:ext cx="7646827" cy="600164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algn="r"/>
            <a:r>
              <a:rPr lang="en-US" sz="3600" b="1" i="1" dirty="0" smtClean="0">
                <a:solidFill>
                  <a:srgbClr val="FFFFFF"/>
                </a:solidFill>
                <a:latin typeface="Helvetica"/>
                <a:cs typeface="Helvetica"/>
              </a:rPr>
              <a:t>opportunity</a:t>
            </a:r>
            <a:endParaRPr lang="en-US" sz="4800" b="1" i="1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7764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deOrg PPT Template">
  <a:themeElements>
    <a:clrScheme name="CodeOrg Style">
      <a:dk1>
        <a:sysClr val="windowText" lastClr="000000"/>
      </a:dk1>
      <a:lt1>
        <a:sysClr val="window" lastClr="FFFFFF"/>
      </a:lt1>
      <a:dk2>
        <a:srgbClr val="1D9EAB"/>
      </a:dk2>
      <a:lt2>
        <a:srgbClr val="EEECE1"/>
      </a:lt2>
      <a:accent1>
        <a:srgbClr val="634F8C"/>
      </a:accent1>
      <a:accent2>
        <a:srgbClr val="1981BB"/>
      </a:accent2>
      <a:accent3>
        <a:srgbClr val="FB921F"/>
      </a:accent3>
      <a:accent4>
        <a:srgbClr val="ACB122"/>
      </a:accent4>
      <a:accent5>
        <a:srgbClr val="FDBA30"/>
      </a:accent5>
      <a:accent6>
        <a:srgbClr val="4B545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ts val="9900"/>
          </a:lnSpc>
          <a:defRPr sz="10500" dirty="0" smtClean="0">
            <a:solidFill>
              <a:schemeClr val="bg1"/>
            </a:solidFill>
            <a:latin typeface="Gotham-Bold"/>
            <a:cs typeface="Gotham-Bol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CodeOrg PPT Template.potx</Template>
  <TotalTime>9809</TotalTime>
  <Words>318</Words>
  <Application>Microsoft Macintosh PowerPoint</Application>
  <PresentationFormat>On-screen Show (16:9)</PresentationFormat>
  <Paragraphs>44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CodeOrg PPT Template</vt:lpstr>
      <vt:lpstr>PowerPoint Presentation</vt:lpstr>
      <vt:lpstr>The Job/Student Gap</vt:lpstr>
      <vt:lpstr>1,000,000 Unfilled Jobs by 2020</vt:lpstr>
      <vt:lpstr>Fewer CS majors than 10 years ago (and a shrinking % are women)</vt:lpstr>
      <vt:lpstr>2012 High School A.P. Enrollment</vt:lpstr>
      <vt:lpstr>Technology affects every field</vt:lpstr>
      <vt:lpstr>This isn’t just about tech companies</vt:lpstr>
      <vt:lpstr>PowerPoint Presentation</vt:lpstr>
      <vt:lpstr>PowerPoint Presentation</vt:lpstr>
      <vt:lpstr>PowerPoint Presentation</vt:lpstr>
    </vt:vector>
  </TitlesOfParts>
  <Manager/>
  <Company>Ross Hogin Design, Inc.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Ross Hogin</dc:creator>
  <cp:keywords/>
  <dc:description/>
  <cp:lastModifiedBy>Amy Hirotaka</cp:lastModifiedBy>
  <cp:revision>119</cp:revision>
  <dcterms:created xsi:type="dcterms:W3CDTF">2013-10-11T13:34:54Z</dcterms:created>
  <dcterms:modified xsi:type="dcterms:W3CDTF">2014-10-03T18:22:08Z</dcterms:modified>
  <cp:category/>
</cp:coreProperties>
</file>